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256" r:id="rId3"/>
    <p:sldId id="259" r:id="rId4"/>
    <p:sldId id="260" r:id="rId5"/>
    <p:sldId id="261" r:id="rId6"/>
    <p:sldId id="264" r:id="rId7"/>
    <p:sldId id="265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</p:sldIdLst>
  <p:sldSz cx="9144000" cy="5143500" type="screen16x9"/>
  <p:notesSz cx="6858000" cy="9144000"/>
  <p:embeddedFontLst>
    <p:embeddedFont>
      <p:font typeface="Lato" panose="020F0502020204030203" pitchFamily="34" charset="77"/>
      <p:regular r:id="rId37"/>
      <p:bold r:id="rId38"/>
      <p:italic r:id="rId39"/>
      <p:boldItalic r:id="rId40"/>
    </p:embeddedFont>
    <p:embeddedFont>
      <p:font typeface="Merriweather" pitchFamily="2" charset="77"/>
      <p:regular r:id="rId41"/>
      <p:bold r:id="rId42"/>
      <p:italic r:id="rId43"/>
      <p:boldItalic r:id="rId44"/>
    </p:embeddedFont>
    <p:embeddedFont>
      <p:font typeface="Raleway" panose="020B0503030101060003" pitchFamily="34" charset="77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62" d="100"/>
          <a:sy n="162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6f3d79b98_5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6f3d79b98_5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3d79b9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3d79b9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6f3d79b9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6f3d79b9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3d79b9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3d79b9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6f3d79b9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6f3d79b98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3d79b9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3d79b9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6f3d79b98_0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6f3d79b98_0_1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6f3d79b9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6f3d79b9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6f3d79b98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6f3d79b98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3d79b98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3d79b98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6f3d79b98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6f3d79b98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6f3d79b98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6f3d79b98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6f3d79b98_5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6f3d79b98_5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3d79b98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3d79b98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6f3d79b98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6f3d79b98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6f3d79b98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6f3d79b98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6f3d79b98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6f3d79b98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3d79b98_5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3d79b98_5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6f3d79b98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6f3d79b98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6f3d79b98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6f3d79b98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6f3d79b98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6f3d79b98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6f3d79b98_5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6f3d79b98_5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6f3d79b98_5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6f3d79b98_5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3d79b98_5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3d79b98_5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6f3d79b98_5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6f3d79b98_5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6f3d79b98_5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6f3d79b98_5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6f3d79b98_5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6f3d79b98_5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6f3d79b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6f3d79b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6f3d79b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6f3d79b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6f3d79b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6f3d79b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f3d79b98_5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f3d79b98_5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6f3d79b9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6f3d79b9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f3d79b9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6f3d79b9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68100" y="1425500"/>
            <a:ext cx="90078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Team: Five Sigma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l="2371" t="18941" r="1224" b="25788"/>
          <a:stretch/>
        </p:blipFill>
        <p:spPr>
          <a:xfrm rot="10800000" flipH="1">
            <a:off x="3815125" y="2977075"/>
            <a:ext cx="1215925" cy="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1975113" y="3169736"/>
            <a:ext cx="5705837" cy="120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800" b="1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1. High frequency momentum trading</a:t>
            </a:r>
          </a:p>
          <a:p>
            <a:pPr marL="342900" indent="-342900">
              <a:buFont typeface="Arial"/>
              <a:buAutoNum type="arabicPeriod"/>
            </a:pPr>
            <a:r>
              <a:rPr lang="en" sz="1800" b="1" dirty="0">
                <a:solidFill>
                  <a:schemeClr val="lt2"/>
                </a:solidFill>
                <a:latin typeface="Merriweather"/>
                <a:sym typeface="Merriweather"/>
              </a:rPr>
              <a:t>2. Time series analysis</a:t>
            </a:r>
          </a:p>
          <a:p>
            <a:pPr marL="342900" indent="-342900">
              <a:buFont typeface="Arial"/>
              <a:buAutoNum type="arabicPeriod"/>
            </a:pPr>
            <a:r>
              <a:rPr lang="en" sz="1800" b="1" dirty="0">
                <a:solidFill>
                  <a:schemeClr val="lt2"/>
                </a:solidFill>
                <a:latin typeface="Merriweather"/>
                <a:sym typeface="Merriweather"/>
              </a:rPr>
              <a:t>3. </a:t>
            </a:r>
            <a:r>
              <a:rPr lang="en" sz="1600" b="1" dirty="0">
                <a:solidFill>
                  <a:schemeClr val="lt2"/>
                </a:solidFill>
                <a:latin typeface="Merriweather"/>
                <a:sym typeface="Merriweather"/>
              </a:rPr>
              <a:t>Crypto fund competition and selection</a:t>
            </a:r>
            <a:endParaRPr lang="en" b="1" dirty="0">
              <a:solidFill>
                <a:schemeClr val="lt2"/>
              </a:solidFill>
              <a:latin typeface="Merriweather"/>
              <a:sym typeface="Merriweather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body" idx="1"/>
          </p:nvPr>
        </p:nvSpPr>
        <p:spPr>
          <a:xfrm>
            <a:off x="727638" y="15103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Its sign determines whether one goes long or short in this currency.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975" y="1888850"/>
            <a:ext cx="3968700" cy="9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>
            <a:spLocks noGrp="1"/>
          </p:cNvSpPr>
          <p:nvPr>
            <p:ph type="title"/>
          </p:nvPr>
        </p:nvSpPr>
        <p:spPr>
          <a:xfrm>
            <a:off x="729450" y="483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 Signal for Momentum Strategy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41"/>
          <p:cNvSpPr txBox="1">
            <a:spLocks noGrp="1"/>
          </p:cNvSpPr>
          <p:nvPr>
            <p:ph type="body" idx="1"/>
          </p:nvPr>
        </p:nvSpPr>
        <p:spPr>
          <a:xfrm>
            <a:off x="729450" y="29100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values of        is: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positive: positive trend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negative: negative trend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equal to zero: the two </a:t>
            </a:r>
            <a:r>
              <a:rPr lang="en" sz="1800" i="1"/>
              <a:t>EMA</a:t>
            </a:r>
            <a:r>
              <a:rPr lang="en" sz="1800"/>
              <a:t>s intersect, trend changes direction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9" name="Google Shape;259;p41" descr="x_k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600" y="3032279"/>
            <a:ext cx="272250" cy="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>
            <a:spLocks noGrp="1"/>
          </p:cNvSpPr>
          <p:nvPr>
            <p:ph type="title"/>
          </p:nvPr>
        </p:nvSpPr>
        <p:spPr>
          <a:xfrm>
            <a:off x="7291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 Signal for Momentum Strategy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103" y="1217374"/>
            <a:ext cx="4828805" cy="362132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2"/>
          <p:cNvSpPr txBox="1"/>
          <p:nvPr/>
        </p:nvSpPr>
        <p:spPr>
          <a:xfrm>
            <a:off x="2118750" y="4714225"/>
            <a:ext cx="4909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6: Base singal of Bitcoin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25" y="1321851"/>
            <a:ext cx="4119269" cy="308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/>
        </p:nvSpPr>
        <p:spPr>
          <a:xfrm>
            <a:off x="1318113" y="4411075"/>
            <a:ext cx="313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7: Correlation Matrix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3"/>
          <p:cNvSpPr txBox="1">
            <a:spLocks noGrp="1"/>
          </p:cNvSpPr>
          <p:nvPr>
            <p:ph type="title"/>
          </p:nvPr>
        </p:nvSpPr>
        <p:spPr>
          <a:xfrm>
            <a:off x="729450" y="483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 Signal for Momentum Strategy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4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77" name="Google Shape;277;p43"/>
          <p:cNvSpPr txBox="1"/>
          <p:nvPr/>
        </p:nvSpPr>
        <p:spPr>
          <a:xfrm>
            <a:off x="5245425" y="1585500"/>
            <a:ext cx="32910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Reducing the correlation leads to a longer time window, and vice versa.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Two-step Normalization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44"/>
          <p:cNvSpPr txBox="1">
            <a:spLocks noGrp="1"/>
          </p:cNvSpPr>
          <p:nvPr>
            <p:ph type="body" idx="1"/>
          </p:nvPr>
        </p:nvSpPr>
        <p:spPr>
          <a:xfrm>
            <a:off x="729450" y="1503750"/>
            <a:ext cx="8011200" cy="1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We use time frames of 168 h or one week (short) rolling standard deviations, and 1440 h or two month (long) rolling standard deviations with a 20% hold-out.</a:t>
            </a:r>
            <a:endParaRPr sz="1800"/>
          </a:p>
        </p:txBody>
      </p:sp>
      <p:sp>
        <p:nvSpPr>
          <p:cNvPr id="284" name="Google Shape;284;p44"/>
          <p:cNvSpPr txBox="1">
            <a:spLocks noGrp="1"/>
          </p:cNvSpPr>
          <p:nvPr>
            <p:ph type="body" idx="1"/>
          </p:nvPr>
        </p:nvSpPr>
        <p:spPr>
          <a:xfrm>
            <a:off x="729450" y="3833750"/>
            <a:ext cx="7732200" cy="7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The first transformation lowers high volatility and amplifies low volatility. The second's effect is similar.</a:t>
            </a:r>
            <a:endParaRPr sz="1800"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575" y="2513550"/>
            <a:ext cx="3914825" cy="11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853" y="1205174"/>
            <a:ext cx="4796299" cy="35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Two-step Normalization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2118750" y="4714225"/>
            <a:ext cx="4909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8: Effect of Normalization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Generate signal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844700" y="1497775"/>
            <a:ext cx="7688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scale    between -1 and 1, we use </a:t>
            </a: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response function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proposed by Rohrbach et al. (2017), which used geometric Brownian Motion.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825" y="2571750"/>
            <a:ext cx="2707675" cy="13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 descr="z_k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550" y="1638225"/>
            <a:ext cx="274024" cy="22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Generate signal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337" y="1024800"/>
            <a:ext cx="5249325" cy="3936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7"/>
          <p:cNvSpPr txBox="1"/>
          <p:nvPr/>
        </p:nvSpPr>
        <p:spPr>
          <a:xfrm>
            <a:off x="2118750" y="4714225"/>
            <a:ext cx="4909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9: Response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Generate signal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844700" y="1497775"/>
            <a:ext cx="7688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Final signal is calculated as: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with equal weighted        = 1/3.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48"/>
          <p:cNvPicPr preferRelativeResize="0"/>
          <p:nvPr/>
        </p:nvPicPr>
        <p:blipFill rotWithShape="1">
          <a:blip r:embed="rId3">
            <a:alphaModFix/>
          </a:blip>
          <a:srcRect t="8526" b="8526"/>
          <a:stretch/>
        </p:blipFill>
        <p:spPr>
          <a:xfrm>
            <a:off x="2976775" y="1948105"/>
            <a:ext cx="2674125" cy="101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 descr="w_k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775" y="3017375"/>
            <a:ext cx="315876" cy="2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Generate signal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2118750" y="4714225"/>
            <a:ext cx="4909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10: Signal of Bitcoin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575" y="1024800"/>
            <a:ext cx="5020455" cy="376507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Create signal for all cryptos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50"/>
          <p:cNvSpPr txBox="1"/>
          <p:nvPr/>
        </p:nvSpPr>
        <p:spPr>
          <a:xfrm>
            <a:off x="2118750" y="4638025"/>
            <a:ext cx="4909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Form 1: Signal for all cryptos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4225"/>
            <a:ext cx="8839202" cy="3141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 2 2">
            <a:extLst>
              <a:ext uri="{FF2B5EF4-FFF2-40B4-BE49-F238E27FC236}">
                <a16:creationId xmlns:a16="http://schemas.microsoft.com/office/drawing/2014/main" id="{45EFB74A-35F0-2E47-B481-0C22D47A7535}"/>
              </a:ext>
            </a:extLst>
          </p:cNvPr>
          <p:cNvSpPr/>
          <p:nvPr/>
        </p:nvSpPr>
        <p:spPr>
          <a:xfrm>
            <a:off x="1261872" y="1572146"/>
            <a:ext cx="2340864" cy="928808"/>
          </a:xfrm>
          <a:prstGeom prst="irregularSeal2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727650" y="501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Description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8A1954-80CC-2D4E-89DC-75B521FAB42B}"/>
              </a:ext>
            </a:extLst>
          </p:cNvPr>
          <p:cNvSpPr txBox="1"/>
          <p:nvPr/>
        </p:nvSpPr>
        <p:spPr>
          <a:xfrm>
            <a:off x="1600200" y="188366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Cryptocurrencies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FCD85-A9B1-6644-A0DB-3225805B6D00}"/>
              </a:ext>
            </a:extLst>
          </p:cNvPr>
          <p:cNvSpPr txBox="1"/>
          <p:nvPr/>
        </p:nvSpPr>
        <p:spPr>
          <a:xfrm>
            <a:off x="4114800" y="1883664"/>
            <a:ext cx="221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fiat currencies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4BF1E-43CD-4C47-A7C6-457C294130C1}"/>
              </a:ext>
            </a:extLst>
          </p:cNvPr>
          <p:cNvSpPr/>
          <p:nvPr/>
        </p:nvSpPr>
        <p:spPr>
          <a:xfrm>
            <a:off x="1747676" y="2728348"/>
            <a:ext cx="1378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highly volatile*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B65FD9-9988-8C4A-A6A6-2B290D88F971}"/>
              </a:ext>
            </a:extLst>
          </p:cNvPr>
          <p:cNvSpPr/>
          <p:nvPr/>
        </p:nvSpPr>
        <p:spPr>
          <a:xfrm>
            <a:off x="1679548" y="3274539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quick profit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EB028-44E7-0142-A00B-4D2C32E00E04}"/>
              </a:ext>
            </a:extLst>
          </p:cNvPr>
          <p:cNvSpPr txBox="1"/>
          <p:nvPr/>
        </p:nvSpPr>
        <p:spPr>
          <a:xfrm>
            <a:off x="3886200" y="2786648"/>
            <a:ext cx="3754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frequency momentum trading strategies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68100" y="1730300"/>
            <a:ext cx="90078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Portfolio Types</a:t>
            </a: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51"/>
          <p:cNvPicPr preferRelativeResize="0"/>
          <p:nvPr/>
        </p:nvPicPr>
        <p:blipFill rotWithShape="1">
          <a:blip r:embed="rId3">
            <a:alphaModFix/>
          </a:blip>
          <a:srcRect l="2371" t="18941" r="1224" b="25788"/>
          <a:stretch/>
        </p:blipFill>
        <p:spPr>
          <a:xfrm rot="10800000" flipH="1">
            <a:off x="3815125" y="2977075"/>
            <a:ext cx="1215925" cy="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body" idx="1"/>
          </p:nvPr>
        </p:nvSpPr>
        <p:spPr>
          <a:xfrm>
            <a:off x="729450" y="1187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Only Tether has weak correlation with other cryptos' returns.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9" name="Google Shape;349;p52"/>
          <p:cNvPicPr preferRelativeResize="0"/>
          <p:nvPr/>
        </p:nvPicPr>
        <p:blipFill rotWithShape="1">
          <a:blip r:embed="rId3">
            <a:alphaModFix/>
          </a:blip>
          <a:srcRect t="2448"/>
          <a:stretch/>
        </p:blipFill>
        <p:spPr>
          <a:xfrm>
            <a:off x="2272575" y="1609675"/>
            <a:ext cx="4246399" cy="33073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 txBox="1"/>
          <p:nvPr/>
        </p:nvSpPr>
        <p:spPr>
          <a:xfrm>
            <a:off x="1798650" y="4816675"/>
            <a:ext cx="5546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11:  Correlations between the log returns of cryptocurrencies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5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52" name="Google Shape;352;p52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Correlations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Times series port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844700" y="1497775"/>
            <a:ext cx="7688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Rebalancing every hour: buy (or sell) </a:t>
            </a: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1/n 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of the signal units of US dollars for a cryptocurrency, n=7.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where                coincide with the indexed exchange rate of USD/crypto at signal period,         is the log return of indexed price at time </a:t>
            </a:r>
            <a:r>
              <a:rPr lang="en" sz="18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t.</a:t>
            </a:r>
            <a:endParaRPr sz="18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575" y="2588025"/>
            <a:ext cx="4828449" cy="7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 descr="1/P_{t-1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400" y="3549400"/>
            <a:ext cx="592642" cy="2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 descr="R_t" title="MathEquation,#212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450" y="3935725"/>
            <a:ext cx="267256" cy="2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Cross-sectional port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844700" y="1497775"/>
            <a:ext cx="7688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Each hour, we long the three cryptocurrencies with the largest signals, and short three with the most negative signals.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6 trades are equally weighted in USD.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600" y="2962850"/>
            <a:ext cx="3565850" cy="7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Benchmark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55"/>
          <p:cNvSpPr txBox="1"/>
          <p:nvPr/>
        </p:nvSpPr>
        <p:spPr>
          <a:xfrm>
            <a:off x="844700" y="1726375"/>
            <a:ext cx="7688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Equally weighted investment. </a:t>
            </a:r>
            <a:endParaRPr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5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Google Shape;383;p56">
            <a:extLst>
              <a:ext uri="{FF2B5EF4-FFF2-40B4-BE49-F238E27FC236}">
                <a16:creationId xmlns:a16="http://schemas.microsoft.com/office/drawing/2014/main" id="{2A104F63-0B99-6344-ABA9-839C5129F31D}"/>
              </a:ext>
            </a:extLst>
          </p:cNvPr>
          <p:cNvSpPr txBox="1"/>
          <p:nvPr/>
        </p:nvSpPr>
        <p:spPr>
          <a:xfrm>
            <a:off x="844700" y="2057051"/>
            <a:ext cx="7688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			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riskFreeRate</a:t>
            </a: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 0.01/252; 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managementFeeRate</a:t>
            </a: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= 0.01/252		</a:t>
            </a:r>
            <a:r>
              <a:rPr lang="en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26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/>
        </p:nvSpPr>
        <p:spPr>
          <a:xfrm>
            <a:off x="68100" y="1730300"/>
            <a:ext cx="90078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Performance Analysis</a:t>
            </a: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 rotWithShape="1">
          <a:blip r:embed="rId3">
            <a:alphaModFix/>
          </a:blip>
          <a:srcRect l="2371" t="18941" r="1224" b="25788"/>
          <a:stretch/>
        </p:blipFill>
        <p:spPr>
          <a:xfrm rot="10800000" flipH="1">
            <a:off x="3815125" y="2977075"/>
            <a:ext cx="1215925" cy="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729450" y="483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Returns</a:t>
            </a:r>
            <a:endParaRPr/>
          </a:p>
        </p:txBody>
      </p:sp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 t="4811" b="3183"/>
          <a:stretch/>
        </p:blipFill>
        <p:spPr>
          <a:xfrm>
            <a:off x="419458" y="221344"/>
            <a:ext cx="8065008" cy="246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00" name="Google Shape;400;p58"/>
          <p:cNvPicPr preferRelativeResize="0"/>
          <p:nvPr/>
        </p:nvPicPr>
        <p:blipFill rotWithShape="1">
          <a:blip r:embed="rId4">
            <a:alphaModFix/>
          </a:blip>
          <a:srcRect t="4342"/>
          <a:stretch/>
        </p:blipFill>
        <p:spPr>
          <a:xfrm>
            <a:off x="419458" y="2752344"/>
            <a:ext cx="7998692" cy="206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>
            <a:spLocks noGrp="1"/>
          </p:cNvSpPr>
          <p:nvPr>
            <p:ph type="title"/>
          </p:nvPr>
        </p:nvSpPr>
        <p:spPr>
          <a:xfrm>
            <a:off x="729450" y="483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Equity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59"/>
          <p:cNvSpPr txBox="1"/>
          <p:nvPr/>
        </p:nvSpPr>
        <p:spPr>
          <a:xfrm>
            <a:off x="1689900" y="4817825"/>
            <a:ext cx="5546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13:  Portfolio returns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" name="Google Shape;407;p59"/>
          <p:cNvPicPr preferRelativeResize="0"/>
          <p:nvPr/>
        </p:nvPicPr>
        <p:blipFill rotWithShape="1">
          <a:blip r:embed="rId3">
            <a:alphaModFix/>
          </a:blip>
          <a:srcRect t="1903"/>
          <a:stretch/>
        </p:blipFill>
        <p:spPr>
          <a:xfrm>
            <a:off x="1254000" y="2091137"/>
            <a:ext cx="6636000" cy="265871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9"/>
          <p:cNvSpPr txBox="1"/>
          <p:nvPr/>
        </p:nvSpPr>
        <p:spPr>
          <a:xfrm>
            <a:off x="1255800" y="1488325"/>
            <a:ext cx="6636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Cross-sectional portfolio obtained highest cumulative return before April 2020.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>
            <a:spLocks noGrp="1"/>
          </p:cNvSpPr>
          <p:nvPr>
            <p:ph type="title"/>
          </p:nvPr>
        </p:nvSpPr>
        <p:spPr>
          <a:xfrm>
            <a:off x="729450" y="483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Drawdowns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60"/>
          <p:cNvSpPr txBox="1"/>
          <p:nvPr/>
        </p:nvSpPr>
        <p:spPr>
          <a:xfrm>
            <a:off x="1689900" y="4860775"/>
            <a:ext cx="5546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14:  Portfolio drawdowns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60"/>
          <p:cNvPicPr preferRelativeResize="0"/>
          <p:nvPr/>
        </p:nvPicPr>
        <p:blipFill rotWithShape="1">
          <a:blip r:embed="rId3">
            <a:alphaModFix/>
          </a:blip>
          <a:srcRect t="1842" b="2216"/>
          <a:stretch/>
        </p:blipFill>
        <p:spPr>
          <a:xfrm>
            <a:off x="356137" y="1429200"/>
            <a:ext cx="8435327" cy="32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>
            <a:spLocks noGrp="1"/>
          </p:cNvSpPr>
          <p:nvPr>
            <p:ph type="title"/>
          </p:nvPr>
        </p:nvSpPr>
        <p:spPr>
          <a:xfrm>
            <a:off x="729450" y="483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Performance Summary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61"/>
          <p:cNvSpPr txBox="1"/>
          <p:nvPr/>
        </p:nvSpPr>
        <p:spPr>
          <a:xfrm>
            <a:off x="1689900" y="4645000"/>
            <a:ext cx="5546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Form 2:  performance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2818"/>
          <a:stretch/>
        </p:blipFill>
        <p:spPr>
          <a:xfrm>
            <a:off x="676500" y="1769863"/>
            <a:ext cx="7815200" cy="279121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68100" y="1730300"/>
            <a:ext cx="90078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Collection</a:t>
            </a: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l="2371" t="18941" r="1224" b="25788"/>
          <a:stretch/>
        </p:blipFill>
        <p:spPr>
          <a:xfrm rot="10800000" flipH="1">
            <a:off x="3815125" y="2977075"/>
            <a:ext cx="1215925" cy="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/>
        </p:nvSpPr>
        <p:spPr>
          <a:xfrm>
            <a:off x="68100" y="1730300"/>
            <a:ext cx="90078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Discussion</a:t>
            </a: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1" name="Google Shape;431;p62"/>
          <p:cNvPicPr preferRelativeResize="0"/>
          <p:nvPr/>
        </p:nvPicPr>
        <p:blipFill rotWithShape="1">
          <a:blip r:embed="rId3">
            <a:alphaModFix/>
          </a:blip>
          <a:srcRect l="2371" t="18941" r="1224" b="25788"/>
          <a:stretch/>
        </p:blipFill>
        <p:spPr>
          <a:xfrm rot="10800000" flipH="1">
            <a:off x="3815125" y="2977075"/>
            <a:ext cx="1215925" cy="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>
            <a:spLocks noGrp="1"/>
          </p:cNvSpPr>
          <p:nvPr>
            <p:ph type="title"/>
          </p:nvPr>
        </p:nvSpPr>
        <p:spPr>
          <a:xfrm>
            <a:off x="729450" y="483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Discussion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63"/>
          <p:cNvSpPr txBox="1"/>
          <p:nvPr/>
        </p:nvSpPr>
        <p:spPr>
          <a:xfrm>
            <a:off x="822000" y="1572325"/>
            <a:ext cx="7503600" cy="27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Strengths: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Cross-sectional portfolio has the highest Sharpe ratio.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 series portfolio performs better when not in crisis.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Weakness: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single strategy beats others the whole time.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Long term Sharpe ratios are small.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Asset selection is fixed.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6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>
            <a:spLocks noGrp="1"/>
          </p:cNvSpPr>
          <p:nvPr>
            <p:ph type="title"/>
          </p:nvPr>
        </p:nvSpPr>
        <p:spPr>
          <a:xfrm>
            <a:off x="729450" y="483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Future work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64"/>
          <p:cNvSpPr txBox="1"/>
          <p:nvPr/>
        </p:nvSpPr>
        <p:spPr>
          <a:xfrm>
            <a:off x="389525" y="1948150"/>
            <a:ext cx="88773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Data:</a:t>
            </a: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Use TAQ data.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Model:</a:t>
            </a: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Determine the mechanics set two strategies apart during crisis.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 b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Backtesting</a:t>
            </a:r>
            <a:r>
              <a:rPr lang="en" sz="1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Take more specific transaction cost and market impact into account.</a:t>
            </a:r>
            <a:endParaRPr sz="18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6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 txBox="1">
            <a:spLocks noGrp="1"/>
          </p:cNvSpPr>
          <p:nvPr>
            <p:ph type="title"/>
          </p:nvPr>
        </p:nvSpPr>
        <p:spPr>
          <a:xfrm>
            <a:off x="729450" y="483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References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65"/>
          <p:cNvSpPr txBox="1"/>
          <p:nvPr/>
        </p:nvSpPr>
        <p:spPr>
          <a:xfrm>
            <a:off x="135150" y="1593775"/>
            <a:ext cx="88773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Chu J, Chan S, Zhang Y. (2020) High frequency momentum trading with cryptocurrencies. Research in international business and finance. 52:101176.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Rohrbach, Janick and Suremann, Silvan and Osterrieder, Joerg (2017) Momentum and Trend Following Trading Strategies for Currencies and Bitcoin. Combining Academia and Industry.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P. S. Lintilhac &amp; A. Tourin (2017) Model-based pairs trading in the bitcoin markets. Quantitative Finance. 17:5, 703-716.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Platanakis, Emmanouil &amp; Urquhart, Andrew (2019) Portfolio management with cryptocurrencies: The role of estimation risk. Economics Letters. ISSN: 0165-1765, Volume 177, p. 76.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1306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 err="1"/>
              <a:t>CryptoCompare</a:t>
            </a:r>
            <a:r>
              <a:rPr lang="en" sz="1800" dirty="0"/>
              <a:t> Python API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b="1" dirty="0"/>
              <a:t>hourly</a:t>
            </a:r>
            <a:r>
              <a:rPr lang="en" sz="1800" dirty="0"/>
              <a:t> prices of </a:t>
            </a:r>
            <a:r>
              <a:rPr lang="en" sz="1800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r>
              <a:rPr lang="en" sz="1800" dirty="0"/>
              <a:t> of the </a:t>
            </a:r>
            <a:r>
              <a:rPr lang="en" sz="1800" dirty="0">
                <a:solidFill>
                  <a:schemeClr val="accent6">
                    <a:lumMod val="50000"/>
                  </a:schemeClr>
                </a:solidFill>
              </a:rPr>
              <a:t>largest</a:t>
            </a:r>
            <a:r>
              <a:rPr lang="en" sz="1800" dirty="0"/>
              <a:t> cryptocurrencies versus the US Dollar over three chosen starting dates until 14:00 on April 30th 2020.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727650" y="501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Select Data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6B680-B82F-AD4F-A824-BD2FCDA0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60" y="501775"/>
            <a:ext cx="1672844" cy="1672844"/>
          </a:xfrm>
          <a:prstGeom prst="rect">
            <a:avLst/>
          </a:prstGeom>
        </p:spPr>
      </p:pic>
      <p:sp>
        <p:nvSpPr>
          <p:cNvPr id="6" name="Google Shape;175;p31">
            <a:extLst>
              <a:ext uri="{FF2B5EF4-FFF2-40B4-BE49-F238E27FC236}">
                <a16:creationId xmlns:a16="http://schemas.microsoft.com/office/drawing/2014/main" id="{73A91CAF-59C6-3D41-A519-C884BE80A54D}"/>
              </a:ext>
            </a:extLst>
          </p:cNvPr>
          <p:cNvSpPr txBox="1">
            <a:spLocks/>
          </p:cNvSpPr>
          <p:nvPr/>
        </p:nvSpPr>
        <p:spPr>
          <a:xfrm>
            <a:off x="1423196" y="2653862"/>
            <a:ext cx="5873208" cy="113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81000">
              <a:spcBef>
                <a:spcPts val="1600"/>
              </a:spcBef>
              <a:buSzPts val="2400"/>
              <a:buFont typeface="Lato"/>
              <a:buChar char="❏"/>
            </a:pPr>
            <a:r>
              <a:rPr lang="en-US" sz="1400" dirty="0"/>
              <a:t>2019-10-30 00:00 (6 months)</a:t>
            </a:r>
          </a:p>
          <a:p>
            <a:pPr indent="-381000">
              <a:buSzPts val="2400"/>
              <a:buFont typeface="Lato"/>
              <a:buChar char="❏"/>
            </a:pPr>
            <a:r>
              <a:rPr lang="en-US" sz="1400" dirty="0"/>
              <a:t>2019-04-30 00:00 (1 year)</a:t>
            </a:r>
          </a:p>
          <a:p>
            <a:pPr indent="-381000">
              <a:buSzPts val="2400"/>
              <a:buFont typeface="Lato"/>
              <a:buChar char="❏"/>
            </a:pPr>
            <a:r>
              <a:rPr lang="en-US" sz="1400" dirty="0"/>
              <a:t>2018-04-30 00:00 (2 years)</a:t>
            </a:r>
          </a:p>
          <a:p>
            <a:pPr marL="0" indent="0">
              <a:spcBef>
                <a:spcPts val="1600"/>
              </a:spcBef>
              <a:buFont typeface="Lato"/>
              <a:buNone/>
            </a:pPr>
            <a:endParaRPr lang="en-US" sz="1400" dirty="0"/>
          </a:p>
          <a:p>
            <a:pPr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endParaRPr lang="en-US" sz="1400" dirty="0"/>
          </a:p>
        </p:txBody>
      </p:sp>
      <p:sp>
        <p:nvSpPr>
          <p:cNvPr id="7" name="Google Shape;181;p32">
            <a:extLst>
              <a:ext uri="{FF2B5EF4-FFF2-40B4-BE49-F238E27FC236}">
                <a16:creationId xmlns:a16="http://schemas.microsoft.com/office/drawing/2014/main" id="{FD48CA57-25D3-9A44-A2E2-2EA75D4A2091}"/>
              </a:ext>
            </a:extLst>
          </p:cNvPr>
          <p:cNvSpPr txBox="1">
            <a:spLocks/>
          </p:cNvSpPr>
          <p:nvPr/>
        </p:nvSpPr>
        <p:spPr>
          <a:xfrm>
            <a:off x="847602" y="3784531"/>
            <a:ext cx="7688700" cy="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81000">
              <a:buSzPts val="2400"/>
            </a:pPr>
            <a:r>
              <a:rPr lang="en-US" sz="1200"/>
              <a:t>Select different time range 'TR' to see visualization and results accordingly.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3929-2001-7344-887C-36C4C45B3792}"/>
              </a:ext>
            </a:extLst>
          </p:cNvPr>
          <p:cNvSpPr txBox="1"/>
          <p:nvPr/>
        </p:nvSpPr>
        <p:spPr>
          <a:xfrm>
            <a:off x="4359800" y="1995355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Market cap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729450" y="50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Data Exploration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l="4077" r="1751"/>
          <a:stretch/>
        </p:blipFill>
        <p:spPr>
          <a:xfrm>
            <a:off x="191889" y="1301675"/>
            <a:ext cx="8952111" cy="36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2084550" y="4604850"/>
            <a:ext cx="4978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 1: prices of 7 cryptocurrencies versus the US Dollar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13;p36">
            <a:extLst>
              <a:ext uri="{FF2B5EF4-FFF2-40B4-BE49-F238E27FC236}">
                <a16:creationId xmlns:a16="http://schemas.microsoft.com/office/drawing/2014/main" id="{BAB0650A-2D59-8C44-8DED-E8C0EDD2D5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" y="2089795"/>
            <a:ext cx="8142030" cy="305370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729450" y="48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Index Price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>
            <a:off x="727650" y="1320566"/>
            <a:ext cx="7688700" cy="834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/>
              <a:t>better capture the volatility across cryptocurrencies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/>
              <a:t>use it to build our signal.</a:t>
            </a:r>
          </a:p>
          <a:p>
            <a:pPr indent="-381000">
              <a:buSzPts val="2400"/>
            </a:pPr>
            <a:r>
              <a:rPr lang="en-US" sz="1800" dirty="0"/>
              <a:t>Calculation formula:</a:t>
            </a:r>
          </a:p>
        </p:txBody>
      </p:sp>
      <p:sp>
        <p:nvSpPr>
          <p:cNvPr id="198" name="Google Shape;198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Google Shape;204;p35">
            <a:extLst>
              <a:ext uri="{FF2B5EF4-FFF2-40B4-BE49-F238E27FC236}">
                <a16:creationId xmlns:a16="http://schemas.microsoft.com/office/drawing/2014/main" id="{97B1CBDC-226D-0249-BD04-6F34BD7926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481" y="1740548"/>
            <a:ext cx="667519" cy="5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2;p36">
            <a:extLst>
              <a:ext uri="{FF2B5EF4-FFF2-40B4-BE49-F238E27FC236}">
                <a16:creationId xmlns:a16="http://schemas.microsoft.com/office/drawing/2014/main" id="{AD24D7C2-F02F-6849-9CD1-51EDF301F90A}"/>
              </a:ext>
            </a:extLst>
          </p:cNvPr>
          <p:cNvSpPr txBox="1">
            <a:spLocks/>
          </p:cNvSpPr>
          <p:nvPr/>
        </p:nvSpPr>
        <p:spPr>
          <a:xfrm>
            <a:off x="2010735" y="3340647"/>
            <a:ext cx="2334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-US" dirty="0"/>
              <a:t>Tether is a stable coin.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/>
        </p:nvSpPr>
        <p:spPr>
          <a:xfrm>
            <a:off x="68100" y="1730300"/>
            <a:ext cx="90078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Method</a:t>
            </a: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	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 l="2371" t="18941" r="1224" b="25788"/>
          <a:stretch/>
        </p:blipFill>
        <p:spPr>
          <a:xfrm rot="10800000" flipH="1">
            <a:off x="3815125" y="2977075"/>
            <a:ext cx="1215925" cy="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729450" y="501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Rolling window approach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788099" y="1970450"/>
            <a:ext cx="75678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is the indexed exchange rate of a cryptocurrency at time </a:t>
            </a:r>
            <a:r>
              <a:rPr lang="en" i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endParaRPr lang="en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exponential smoothing ratio.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\alpha: constant weighting factor</a:t>
            </a:r>
            <a:endParaRPr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13" y="1575438"/>
            <a:ext cx="7956172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00" y="2129580"/>
            <a:ext cx="221450" cy="22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236;p39">
            <a:extLst>
              <a:ext uri="{FF2B5EF4-FFF2-40B4-BE49-F238E27FC236}">
                <a16:creationId xmlns:a16="http://schemas.microsoft.com/office/drawing/2014/main" id="{09F5E05B-8276-9448-A529-3BB0293EC6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3032863"/>
            <a:ext cx="7688700" cy="12394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00050" indent="-285750">
              <a:lnSpc>
                <a:spcPct val="150000"/>
              </a:lnSpc>
              <a:buSzPts val="1800"/>
            </a:pPr>
            <a:r>
              <a:rPr lang="en" sz="1800" dirty="0"/>
              <a:t>short bursts of upwards or downwards movements over the course of a few hours</a:t>
            </a:r>
          </a:p>
          <a:p>
            <a:pPr marL="400050" indent="-285750">
              <a:lnSpc>
                <a:spcPct val="150000"/>
              </a:lnSpc>
              <a:buSzPts val="1800"/>
            </a:pPr>
            <a:r>
              <a:rPr lang="en" sz="1800" dirty="0"/>
              <a:t>an EMA can capture this shorter term influence.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l="9617" r="8111"/>
          <a:stretch/>
        </p:blipFill>
        <p:spPr>
          <a:xfrm>
            <a:off x="34475" y="884575"/>
            <a:ext cx="4537526" cy="206852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>
            <a:spLocks noGrp="1"/>
          </p:cNvSpPr>
          <p:nvPr>
            <p:ph type="title"/>
          </p:nvPr>
        </p:nvSpPr>
        <p:spPr>
          <a:xfrm>
            <a:off x="729450" y="425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Exponential Moving Average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4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 rotWithShape="1">
          <a:blip r:embed="rId4">
            <a:alphaModFix/>
          </a:blip>
          <a:srcRect l="9797" t="3106" r="7938" b="6050"/>
          <a:stretch/>
        </p:blipFill>
        <p:spPr>
          <a:xfrm>
            <a:off x="4572000" y="936225"/>
            <a:ext cx="4537526" cy="187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 rotWithShape="1">
          <a:blip r:embed="rId5">
            <a:alphaModFix/>
          </a:blip>
          <a:srcRect l="9795" t="3452" r="8304" b="5704"/>
          <a:stretch/>
        </p:blipFill>
        <p:spPr>
          <a:xfrm>
            <a:off x="2278000" y="3019575"/>
            <a:ext cx="4776877" cy="198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/>
        </p:nvSpPr>
        <p:spPr>
          <a:xfrm>
            <a:off x="881850" y="2816550"/>
            <a:ext cx="4910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Image 3: EMA with </a:t>
            </a:r>
            <a:r>
              <a:rPr lang="en" sz="800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length 8 (light blue) 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 24 (dark blue)</a:t>
            </a:r>
            <a:endParaRPr sz="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5548300" y="2815525"/>
            <a:ext cx="5516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Image 4: EMA with </a:t>
            </a:r>
            <a:r>
              <a:rPr lang="en" sz="8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length 16 (light green)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48 (dark green)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3490350" y="4942825"/>
            <a:ext cx="5076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Image 5: EMA with </a:t>
            </a:r>
            <a:r>
              <a:rPr lang="en" sz="8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length 32 (light red)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8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96 (dark red)</a:t>
            </a:r>
            <a:endParaRPr sz="800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979</Words>
  <Application>Microsoft Macintosh PowerPoint</Application>
  <PresentationFormat>On-screen Show (16:9)</PresentationFormat>
  <Paragraphs>232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Merriweather</vt:lpstr>
      <vt:lpstr>Roboto</vt:lpstr>
      <vt:lpstr>Lato</vt:lpstr>
      <vt:lpstr>Raleway</vt:lpstr>
      <vt:lpstr>Arial</vt:lpstr>
      <vt:lpstr>Streamline</vt:lpstr>
      <vt:lpstr>Simple Dark</vt:lpstr>
      <vt:lpstr>PowerPoint Presentation</vt:lpstr>
      <vt:lpstr>Description  </vt:lpstr>
      <vt:lpstr>PowerPoint Presentation</vt:lpstr>
      <vt:lpstr>Select Data   </vt:lpstr>
      <vt:lpstr>Data Exploration </vt:lpstr>
      <vt:lpstr>Index Price</vt:lpstr>
      <vt:lpstr>PowerPoint Presentation</vt:lpstr>
      <vt:lpstr>Rolling window approach</vt:lpstr>
      <vt:lpstr>Exponential Moving Average</vt:lpstr>
      <vt:lpstr>Base Signal for Momentum Strategy</vt:lpstr>
      <vt:lpstr>Base Signal for Momentum Strategy</vt:lpstr>
      <vt:lpstr>Base Signal for Momentum Strategy</vt:lpstr>
      <vt:lpstr>Two-step Normalization</vt:lpstr>
      <vt:lpstr>Two-step Normalization</vt:lpstr>
      <vt:lpstr>Generate signal</vt:lpstr>
      <vt:lpstr>Generate signal</vt:lpstr>
      <vt:lpstr>Generate signal</vt:lpstr>
      <vt:lpstr>Generate signal</vt:lpstr>
      <vt:lpstr>Create signal for all cryptos</vt:lpstr>
      <vt:lpstr>PowerPoint Presentation</vt:lpstr>
      <vt:lpstr>Correlations</vt:lpstr>
      <vt:lpstr>Times series port</vt:lpstr>
      <vt:lpstr>Cross-sectional port</vt:lpstr>
      <vt:lpstr>Benchmark</vt:lpstr>
      <vt:lpstr>PowerPoint Presentation</vt:lpstr>
      <vt:lpstr>Returns</vt:lpstr>
      <vt:lpstr>Equity</vt:lpstr>
      <vt:lpstr>Drawdowns</vt:lpstr>
      <vt:lpstr>Performance Summary</vt:lpstr>
      <vt:lpstr>PowerPoint Presentation</vt:lpstr>
      <vt:lpstr>Discussion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Ren Weihang</cp:lastModifiedBy>
  <cp:revision>15</cp:revision>
  <dcterms:modified xsi:type="dcterms:W3CDTF">2020-05-04T03:08:17Z</dcterms:modified>
</cp:coreProperties>
</file>